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22"/>
  </p:notesMasterIdLst>
  <p:handoutMasterIdLst>
    <p:handoutMasterId r:id="rId23"/>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1" r:id="rId14"/>
    <p:sldId id="1832" r:id="rId15"/>
    <p:sldId id="1833" r:id="rId16"/>
    <p:sldId id="1834" r:id="rId17"/>
    <p:sldId id="1835" r:id="rId18"/>
    <p:sldId id="1836" r:id="rId19"/>
    <p:sldId id="1837" r:id="rId20"/>
    <p:sldId id="1838" r:id="rId2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34" autoAdjust="0"/>
    <p:restoredTop sz="88312" autoAdjust="0"/>
  </p:normalViewPr>
  <p:slideViewPr>
    <p:cSldViewPr>
      <p:cViewPr>
        <p:scale>
          <a:sx n="145" d="100"/>
          <a:sy n="145" d="100"/>
        </p:scale>
        <p:origin x="2944" y="41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The adder example demonstrates how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also universal for computation.</a:t>
            </a:r>
          </a:p>
          <a:p>
            <a:r>
              <a:rPr lang="en-US" sz="1200" b="0" i="0" u="none" strike="noStrike" kern="1200" smtClean="0">
                <a:solidFill>
                  <a:schemeClr val="tx1"/>
                </a:solidFill>
                <a:effectLst/>
                <a:latin typeface="Arial" charset="0"/>
                <a:ea typeface="+mn-ea"/>
                <a:cs typeface="+mn-cs"/>
              </a:rPr>
              <a:t>The computational universality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merely a new type of NAND gate. That's hardly big news!</a:t>
            </a:r>
          </a:p>
          <a:p>
            <a:r>
              <a:rPr lang="en-US" sz="1200" b="0" i="0" u="none" strike="noStrike" kern="120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smtClean="0">
                <a:solidFill>
                  <a:schemeClr val="tx1"/>
                </a:solidFill>
                <a:effectLst/>
                <a:latin typeface="Arial" charset="0"/>
                <a:ea typeface="+mn-ea"/>
                <a:cs typeface="+mn-cs"/>
              </a:rPr>
              <a:t>learning algorithms</a:t>
            </a:r>
            <a:r>
              <a:rPr lang="en-US" sz="1200" b="0" i="0" u="none" strike="noStrike" kern="120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To understand the similarity to the perceptron model, suppose </a:t>
            </a:r>
            <a:r>
              <a:rPr lang="en-US" sz="1200" b="0" i="0" u="none" strike="noStrike" kern="1200" err="1" smtClean="0">
                <a:solidFill>
                  <a:schemeClr val="tx1"/>
                </a:solidFill>
                <a:effectLst/>
                <a:latin typeface="Arial" charset="0"/>
                <a:ea typeface="+mn-ea"/>
                <a:cs typeface="+mn-cs"/>
              </a:rPr>
              <a:t>z≡w⋅x+bz≡w⋅x+b</a:t>
            </a:r>
            <a:r>
              <a:rPr lang="en-US" sz="1200" b="0" i="0" u="none" strike="noStrike" kern="1200" smtClean="0">
                <a:solidFill>
                  <a:schemeClr val="tx1"/>
                </a:solidFill>
                <a:effectLst/>
                <a:latin typeface="Arial" charset="0"/>
                <a:ea typeface="+mn-ea"/>
                <a:cs typeface="+mn-cs"/>
              </a:rPr>
              <a:t> is a large positive number. Then e^−z≈00 and so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(z)≈1. In other words,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Then e^−z→∞, and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(z)≈00. So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of modest size that there's much deviation from the perceptron model.</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where the sum is over all the weights,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a:t>
            </a:r>
            <a:r>
              <a:rPr lang="en-US" sz="1200" b="0" i="0" u="none" strike="noStrike" kern="1200" baseline="0" smtClean="0">
                <a:solidFill>
                  <a:schemeClr val="tx1"/>
                </a:solidFill>
                <a:effectLst/>
                <a:latin typeface="Arial" charset="0"/>
                <a:ea typeface="+mn-ea"/>
                <a:cs typeface="+mn-cs"/>
              </a:rPr>
              <a:t> bias b </a:t>
            </a:r>
            <a:r>
              <a:rPr lang="en-US" sz="1200" b="0" i="0" u="none" strike="noStrike" kern="1200" smtClean="0">
                <a:solidFill>
                  <a:schemeClr val="tx1"/>
                </a:solidFill>
                <a:effectLst/>
                <a:latin typeface="Arial" charset="0"/>
                <a:ea typeface="+mn-ea"/>
                <a:cs typeface="+mn-cs"/>
              </a:rPr>
              <a:t>and ∂output/∂</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is the partial derivative of the output with respect to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 ∂output/∂b denote </a:t>
            </a:r>
            <a:r>
              <a:rPr lang="en-US" sz="1200" b="0" i="0" u="none" strike="noStrike" kern="1200" baseline="0" smtClean="0">
                <a:solidFill>
                  <a:schemeClr val="tx1"/>
                </a:solidFill>
                <a:effectLst/>
                <a:latin typeface="Arial" charset="0"/>
                <a:ea typeface="+mn-ea"/>
                <a:cs typeface="+mn-cs"/>
              </a:rPr>
              <a:t> </a:t>
            </a:r>
            <a:r>
              <a:rPr lang="en-US" sz="1200" b="0" i="0" u="none" strike="noStrike" kern="1200" smtClean="0">
                <a:solidFill>
                  <a:schemeClr val="tx1"/>
                </a:solidFill>
                <a:effectLst/>
                <a:latin typeface="Arial" charset="0"/>
                <a:ea typeface="+mn-ea"/>
                <a:cs typeface="+mn-cs"/>
              </a:rPr>
              <a:t>partial derivative of the output with respect  b.</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smtClean="0">
                <a:solidFill>
                  <a:schemeClr val="tx1"/>
                </a:solidFill>
                <a:effectLst/>
                <a:latin typeface="Arial" charset="0"/>
                <a:ea typeface="+mn-ea"/>
                <a:cs typeface="+mn-cs"/>
              </a:rPr>
              <a:t>behaviour</a:t>
            </a:r>
            <a:r>
              <a:rPr lang="en-US" sz="1200" b="0" i="0" u="none" strike="noStrike" kern="1200" smtClean="0">
                <a:solidFill>
                  <a:schemeClr val="tx1"/>
                </a:solidFill>
                <a:effectLst/>
                <a:latin typeface="Arial" charset="0"/>
                <a:ea typeface="+mn-ea"/>
                <a:cs typeface="+mn-cs"/>
              </a:rPr>
              <a:t> as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they make it much easier to figure out how changing the weights and biases will change the output.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smtClean="0"/>
          </a:p>
          <a:p>
            <a:r>
              <a:rPr lang="en-US" sz="1200" kern="120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smtClean="0">
                <a:solidFill>
                  <a:schemeClr val="tx1"/>
                </a:solidFill>
                <a:effectLst/>
                <a:latin typeface="+mn-lt"/>
                <a:ea typeface="+mn-ea"/>
                <a:cs typeface="+mn-cs"/>
              </a:rPr>
              <a:t>New York Times - </a:t>
            </a:r>
            <a:r>
              <a:rPr lang="en-US" sz="1200" b="0" i="0" u="none" strike="noStrike" kern="1200" smtClean="0">
                <a:solidFill>
                  <a:schemeClr val="tx1"/>
                </a:solidFill>
                <a:effectLst/>
                <a:latin typeface="+mn-lt"/>
                <a:ea typeface="+mn-ea"/>
                <a:cs typeface="+mn-cs"/>
              </a:rPr>
              <a:t>July 13, 1958</a:t>
            </a:r>
            <a:r>
              <a:rPr lang="en-US" sz="1200" b="1" i="0" u="none" strike="noStrike" kern="1200" baseline="0" smtClean="0">
                <a:solidFill>
                  <a:schemeClr val="tx1"/>
                </a:solidFill>
                <a:effectLst/>
                <a:latin typeface="+mn-lt"/>
                <a:ea typeface="+mn-ea"/>
                <a:cs typeface="+mn-cs"/>
              </a:rPr>
              <a:t> “</a:t>
            </a:r>
            <a:r>
              <a:rPr lang="en-US" sz="1200" b="1" i="0" u="none" strike="noStrike" kern="1200" smtClean="0">
                <a:solidFill>
                  <a:schemeClr val="tx1"/>
                </a:solidFill>
                <a:effectLst/>
                <a:latin typeface="+mn-lt"/>
                <a:ea typeface="+mn-ea"/>
                <a:cs typeface="+mn-cs"/>
              </a:rPr>
              <a:t>Electronic 'Brain' Teaches Itself”</a:t>
            </a:r>
          </a:p>
          <a:p>
            <a:r>
              <a:rPr lang="en-US" sz="1200" b="0" i="0" u="none" strike="noStrike" kern="1200" smtClean="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1: You adore cheese so much you’re happy to go without your loyal companion, even if it’s hard to get to, but you hate bad weather</a:t>
            </a:r>
          </a:p>
          <a:p>
            <a:r>
              <a:rPr lang="en-US" sz="1200" b="0" i="0" u="none" strike="noStrike" kern="1200" smtClean="0">
                <a:solidFill>
                  <a:schemeClr val="tx1"/>
                </a:solidFill>
                <a:effectLst/>
                <a:latin typeface="Arial" charset="0"/>
                <a:ea typeface="+mn-ea"/>
                <a:cs typeface="+mn-cs"/>
              </a:rPr>
              <a:t>Example</a:t>
            </a:r>
            <a:r>
              <a:rPr lang="en-US" sz="1200" b="0" i="0" u="none" strike="noStrike" kern="1200" baseline="0" smtClean="0">
                <a:solidFill>
                  <a:schemeClr val="tx1"/>
                </a:solidFill>
                <a:effectLst/>
                <a:latin typeface="Arial" charset="0"/>
                <a:ea typeface="+mn-ea"/>
                <a:cs typeface="+mn-cs"/>
              </a:rPr>
              <a:t> 2: Lower the threshold to 3. </a:t>
            </a:r>
            <a:r>
              <a:rPr lang="en-US" sz="1200" b="0" i="0" u="none" strike="noStrike" kern="120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smtClean="0">
                <a:solidFill>
                  <a:schemeClr val="tx1"/>
                </a:solidFill>
                <a:effectLst/>
                <a:latin typeface="Arial" charset="0"/>
                <a:ea typeface="+mn-ea"/>
                <a:cs typeface="+mn-cs"/>
              </a:rPr>
              <a:t>or</a:t>
            </a:r>
            <a:r>
              <a:rPr lang="en-US" sz="1200" b="0" i="0" u="none" strike="noStrike" kern="1200" smtClean="0">
                <a:solidFill>
                  <a:schemeClr val="tx1"/>
                </a:solidFill>
                <a:effectLst/>
                <a:latin typeface="Arial" charset="0"/>
                <a:ea typeface="+mn-ea"/>
                <a:cs typeface="+mn-cs"/>
              </a:rPr>
              <a:t> when both the festival was near public transit </a:t>
            </a:r>
            <a:r>
              <a:rPr lang="en-US" sz="1200" b="0" i="1" u="none" strike="noStrike" kern="1200" smtClean="0">
                <a:solidFill>
                  <a:schemeClr val="tx1"/>
                </a:solidFill>
                <a:effectLst/>
                <a:latin typeface="Arial" charset="0"/>
                <a:ea typeface="+mn-ea"/>
                <a:cs typeface="+mn-cs"/>
              </a:rPr>
              <a:t>and</a:t>
            </a:r>
            <a:r>
              <a:rPr lang="en-US" sz="1200" b="0" i="0" u="none" strike="noStrike" kern="1200" smtClean="0">
                <a:solidFill>
                  <a:schemeClr val="tx1"/>
                </a:solidFill>
                <a:effectLst/>
                <a:latin typeface="Arial" charset="0"/>
                <a:ea typeface="+mn-ea"/>
                <a:cs typeface="+mn-cs"/>
              </a:rPr>
              <a:t> your boyfriend or girlfriend was willing to join you.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In this network, the first column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what we'll call the first </a:t>
            </a:r>
            <a:r>
              <a:rPr lang="en-US" sz="1200" b="0" i="1" u="none" strike="noStrike" kern="1200" smtClean="0">
                <a:solidFill>
                  <a:schemeClr val="tx1"/>
                </a:solidFill>
                <a:effectLst/>
                <a:latin typeface="Arial" charset="0"/>
                <a:ea typeface="+mn-ea"/>
                <a:cs typeface="+mn-cs"/>
              </a:rPr>
              <a:t>layer</a:t>
            </a:r>
            <a:r>
              <a:rPr lang="en-US" sz="1200" b="0" i="0" u="none" strike="noStrike" kern="1200" smtClean="0">
                <a:solidFill>
                  <a:schemeClr val="tx1"/>
                </a:solidFill>
                <a:effectLst/>
                <a:latin typeface="Arial" charset="0"/>
                <a:ea typeface="+mn-ea"/>
                <a:cs typeface="+mn-cs"/>
              </a:rPr>
              <a:t>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second layer? Each of those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smtClean="0">
                <a:solidFill>
                  <a:schemeClr val="tx1"/>
                </a:solidFill>
                <a:effectLst/>
                <a:latin typeface="Arial" charset="0"/>
                <a:ea typeface="+mn-ea"/>
                <a:cs typeface="+mn-cs"/>
              </a:rPr>
              <a:t>fire</a:t>
            </a:r>
            <a:r>
              <a:rPr lang="en-US" sz="1200" b="0" i="0" u="none" strike="noStrike" kern="120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smtClean="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So far, we have thought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as a method for weighing evidence to make decisions. Another way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smtClean="0"/>
              <a:t>AND</a:t>
            </a:r>
            <a:r>
              <a:rPr lang="en-US" sz="1200" b="0" i="0" u="none" strike="noStrike" kern="1200" smtClean="0">
                <a:solidFill>
                  <a:schemeClr val="tx1"/>
                </a:solidFill>
                <a:effectLst/>
                <a:latin typeface="Arial" charset="0"/>
                <a:ea typeface="+mn-ea"/>
                <a:cs typeface="+mn-cs"/>
              </a:rPr>
              <a:t>, </a:t>
            </a:r>
            <a:r>
              <a:rPr lang="en-US" smtClean="0"/>
              <a:t>OR</a:t>
            </a:r>
            <a:r>
              <a:rPr lang="en-US" sz="1200" b="0" i="0" u="none" strike="noStrike" kern="1200" smtClean="0">
                <a:solidFill>
                  <a:schemeClr val="tx1"/>
                </a:solidFill>
                <a:effectLst/>
                <a:latin typeface="Arial" charset="0"/>
                <a:ea typeface="+mn-ea"/>
                <a:cs typeface="+mn-cs"/>
              </a:rPr>
              <a:t>, and </a:t>
            </a:r>
            <a:r>
              <a:rPr lang="en-US" smtClean="0"/>
              <a:t>NAND</a:t>
            </a:r>
            <a:r>
              <a:rPr lang="en-US" sz="1200" b="0" i="0" u="none" strike="noStrike" kern="120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What logical operator does</a:t>
            </a:r>
            <a:r>
              <a:rPr lang="en-US" sz="1200" b="0" i="0" u="none" strike="noStrike" kern="1200" baseline="0" smtClean="0">
                <a:solidFill>
                  <a:schemeClr val="tx1"/>
                </a:solidFill>
                <a:effectLst/>
                <a:latin typeface="Arial" charset="0"/>
                <a:ea typeface="+mn-ea"/>
                <a:cs typeface="+mn-cs"/>
              </a:rPr>
              <a:t> this represent?  This is a NAND gate!</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96376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a:t>
            </a:r>
            <a:r>
              <a:rPr lang="en-US" smtClean="0"/>
              <a:t>NAND</a:t>
            </a:r>
            <a:r>
              <a:rPr lang="en-US" sz="1200" b="0" i="0" u="none" strike="noStrike" kern="1200" smtClean="0">
                <a:solidFill>
                  <a:schemeClr val="tx1"/>
                </a:solidFill>
                <a:effectLst/>
                <a:latin typeface="Arial" charset="0"/>
                <a:ea typeface="+mn-ea"/>
                <a:cs typeface="+mn-cs"/>
              </a:rPr>
              <a:t> gate is universal for computation, that is, we can build any computation up out of </a:t>
            </a:r>
            <a:r>
              <a:rPr lang="en-US" smtClean="0"/>
              <a:t>NAND</a:t>
            </a:r>
            <a:r>
              <a:rPr lang="en-US" sz="1200" b="0" i="0" u="none" strike="noStrike" kern="1200" smtClean="0">
                <a:solidFill>
                  <a:schemeClr val="tx1"/>
                </a:solidFill>
                <a:effectLst/>
                <a:latin typeface="Arial" charset="0"/>
                <a:ea typeface="+mn-ea"/>
                <a:cs typeface="+mn-cs"/>
              </a:rPr>
              <a:t> gates.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The NAND example shows that we can use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simple logical functions. In fact, 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209812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0.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image" Target="../media/image21.png"/><Relationship Id="rId5" Type="http://schemas.openxmlformats.org/officeDocument/2006/relationships/image" Target="../media/image22.w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tif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a:t>
            </a:r>
            <a:endParaRPr lang="en-US" dirty="0"/>
          </a:p>
        </p:txBody>
      </p:sp>
      <p:sp>
        <p:nvSpPr>
          <p:cNvPr id="5" name="Subtitle 4"/>
          <p:cNvSpPr>
            <a:spLocks noGrp="1"/>
          </p:cNvSpPr>
          <p:nvPr>
            <p:ph type="subTitle" idx="1"/>
          </p:nvPr>
        </p:nvSpPr>
        <p:spPr/>
        <p:txBody>
          <a:bodyPr/>
          <a:lstStyle/>
          <a:p>
            <a:r>
              <a:rPr lang="en-US" dirty="0" err="1"/>
              <a:t>Jurafsky</a:t>
            </a:r>
            <a:r>
              <a:rPr lang="en-US"/>
              <a:t> and Martin </a:t>
            </a:r>
            <a:r>
              <a:rPr lang="en-US" smtClean="0"/>
              <a:t>Chapter </a:t>
            </a:r>
            <a:r>
              <a:rPr lang="en-US" smtClean="0"/>
              <a:t>7</a:t>
            </a:r>
            <a:endParaRPr lang="en-US"/>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smtClean="0"/>
              <a:t>By varying weights and the threshold we get different models of decision making </a:t>
            </a:r>
          </a:p>
          <a:p>
            <a:r>
              <a:rPr lang="en-US" smtClean="0"/>
              <a:t>Example 1: w</a:t>
            </a:r>
            <a:r>
              <a:rPr lang="en-US" baseline="-25000" smtClean="0"/>
              <a:t>1</a:t>
            </a:r>
            <a:r>
              <a:rPr lang="en-US" smtClean="0"/>
              <a:t>= 6   w</a:t>
            </a:r>
            <a:r>
              <a:rPr lang="en-US" baseline="-25000" smtClean="0"/>
              <a:t>2 </a:t>
            </a:r>
            <a:r>
              <a:rPr lang="en-US"/>
              <a:t>= </a:t>
            </a:r>
            <a:r>
              <a:rPr lang="en-US" smtClean="0"/>
              <a:t>2</a:t>
            </a:r>
            <a:r>
              <a:rPr lang="en-US"/>
              <a:t>   </a:t>
            </a:r>
            <a:r>
              <a:rPr lang="en-US" smtClean="0"/>
              <a:t>w</a:t>
            </a:r>
            <a:r>
              <a:rPr lang="en-US" baseline="-25000" smtClean="0"/>
              <a:t>3</a:t>
            </a:r>
            <a:r>
              <a:rPr lang="en-US" smtClean="0"/>
              <a:t> </a:t>
            </a:r>
            <a:r>
              <a:rPr lang="en-US"/>
              <a:t>= </a:t>
            </a:r>
            <a:r>
              <a:rPr lang="en-US" smtClean="0"/>
              <a:t>2,  threshold = 5</a:t>
            </a:r>
          </a:p>
          <a:p>
            <a:r>
              <a:rPr lang="en-US" smtClean="0"/>
              <a:t>Example 2: </a:t>
            </a:r>
            <a:r>
              <a:rPr lang="en-US"/>
              <a:t>w</a:t>
            </a:r>
            <a:r>
              <a:rPr lang="en-US" baseline="-25000"/>
              <a:t>1</a:t>
            </a:r>
            <a:r>
              <a:rPr lang="en-US"/>
              <a:t>= 6   w</a:t>
            </a:r>
            <a:r>
              <a:rPr lang="en-US" baseline="-25000"/>
              <a:t>2 </a:t>
            </a:r>
            <a:r>
              <a:rPr lang="en-US"/>
              <a:t>= 2   w</a:t>
            </a:r>
            <a:r>
              <a:rPr lang="en-US" baseline="-25000"/>
              <a:t>3</a:t>
            </a:r>
            <a:r>
              <a:rPr lang="en-US"/>
              <a:t> = 2,  threshold = </a:t>
            </a:r>
            <a:r>
              <a:rPr lang="en-US" smtClean="0"/>
              <a:t>3</a:t>
            </a:r>
            <a:endParaRPr lang="en-US"/>
          </a:p>
          <a:p>
            <a:endParaRPr lang="en-US"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Two notational changes simplify the way that </a:t>
            </a:r>
            <a:r>
              <a:rPr lang="en-US" sz="2400" err="1"/>
              <a:t>perceptrons</a:t>
            </a:r>
            <a:r>
              <a:rPr lang="en-US" sz="2400"/>
              <a:t> are described. </a:t>
            </a:r>
          </a:p>
          <a:p>
            <a:r>
              <a:rPr lang="en-US" sz="2400"/>
              <a:t>The first change is to replace the weighted sum as a dot product</a:t>
            </a:r>
          </a:p>
          <a:p>
            <a:endParaRPr lang="en-US" sz="2400"/>
          </a:p>
          <a:p>
            <a:r>
              <a:rPr lang="en-US" sz="2400"/>
              <a:t>The second change is to move the threshold to the other side of the inequality, and to replace it by a </a:t>
            </a:r>
            <a:r>
              <a:rPr lang="en-US" sz="2400" i="1"/>
              <a:t>bias</a:t>
            </a:r>
            <a:r>
              <a:rPr lang="en-US" sz="2400"/>
              <a:t>, b≡−threshold</a:t>
            </a:r>
          </a:p>
          <a:p>
            <a:endParaRPr lang="en-US" sz="2400"/>
          </a:p>
          <a:p>
            <a:endParaRPr lang="en-US" sz="2400"/>
          </a:p>
          <a:p>
            <a:endParaRPr lang="en-US" sz="2400"/>
          </a:p>
        </p:txBody>
      </p:sp>
      <p:sp>
        <p:nvSpPr>
          <p:cNvPr id="2" name="Title 1"/>
          <p:cNvSpPr>
            <a:spLocks noGrp="1"/>
          </p:cNvSpPr>
          <p:nvPr>
            <p:ph type="title"/>
          </p:nvPr>
        </p:nvSpPr>
        <p:spPr/>
        <p:txBody>
          <a:bodyPr/>
          <a:lstStyle/>
          <a:p>
            <a:r>
              <a:rPr lang="en-US"/>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Decision making OR logical functions</a:t>
            </a:r>
            <a:endParaRPr lang="en-US"/>
          </a:p>
        </p:txBody>
      </p:sp>
      <p:sp>
        <p:nvSpPr>
          <p:cNvPr id="3" name="Content Placeholder 2"/>
          <p:cNvSpPr>
            <a:spLocks noGrp="1"/>
          </p:cNvSpPr>
          <p:nvPr>
            <p:ph idx="1"/>
          </p:nvPr>
        </p:nvSpPr>
        <p:spPr/>
        <p:txBody>
          <a:bodyPr/>
          <a:lstStyle/>
          <a:p>
            <a:r>
              <a:rPr lang="en-US" err="1"/>
              <a:t>P</a:t>
            </a:r>
            <a:r>
              <a:rPr lang="en-US" err="1" smtClean="0"/>
              <a:t>erceptrons</a:t>
            </a:r>
            <a:r>
              <a:rPr lang="en-US" smtClean="0"/>
              <a:t> </a:t>
            </a:r>
            <a:r>
              <a:rPr lang="en-US"/>
              <a:t>can </a:t>
            </a:r>
            <a:r>
              <a:rPr lang="en-US" smtClean="0"/>
              <a:t>be used is to compute logical functions like AND, OR and NAND</a:t>
            </a:r>
          </a:p>
          <a:p>
            <a:r>
              <a:rPr lang="en-US" smtClean="0"/>
              <a:t>Example:</a:t>
            </a:r>
          </a:p>
        </p:txBody>
      </p:sp>
      <p:pic>
        <p:nvPicPr>
          <p:cNvPr id="4" name="Picture 3"/>
          <p:cNvPicPr>
            <a:picLocks noChangeAspect="1"/>
          </p:cNvPicPr>
          <p:nvPr/>
        </p:nvPicPr>
        <p:blipFill>
          <a:blip r:embed="rId3"/>
          <a:stretch>
            <a:fillRect/>
          </a:stretch>
        </p:blipFill>
        <p:spPr>
          <a:xfrm>
            <a:off x="457200" y="3714750"/>
            <a:ext cx="3342909" cy="1390650"/>
          </a:xfrm>
          <a:prstGeom prst="rect">
            <a:avLst/>
          </a:prstGeom>
        </p:spPr>
      </p:pic>
      <p:graphicFrame>
        <p:nvGraphicFramePr>
          <p:cNvPr id="5" name="Table 4"/>
          <p:cNvGraphicFramePr>
            <a:graphicFrameLocks noGrp="1"/>
          </p:cNvGraphicFramePr>
          <p:nvPr>
            <p:extLst/>
          </p:nvPr>
        </p:nvGraphicFramePr>
        <p:xfrm>
          <a:off x="3959233" y="3600450"/>
          <a:ext cx="4762501" cy="1127760"/>
        </p:xfrm>
        <a:graphic>
          <a:graphicData uri="http://schemas.openxmlformats.org/drawingml/2006/table">
            <a:tbl>
              <a:tblPr firstRow="1" bandRow="1">
                <a:tableStyleId>{5C22544A-7EE6-4342-B048-85BDC9FD1C3A}</a:tableStyleId>
              </a:tblPr>
              <a:tblGrid>
                <a:gridCol w="1587500"/>
                <a:gridCol w="1711317"/>
                <a:gridCol w="1463684"/>
              </a:tblGrid>
              <a:tr h="278130">
                <a:tc>
                  <a:txBody>
                    <a:bodyPr/>
                    <a:lstStyle/>
                    <a:p>
                      <a:r>
                        <a:rPr lang="en-US" sz="1400" smtClean="0"/>
                        <a:t>Input </a:t>
                      </a:r>
                      <a:endParaRPr lang="en-US" sz="1400"/>
                    </a:p>
                  </a:txBody>
                  <a:tcPr marL="68580" marR="68580" marT="34290" marB="34290"/>
                </a:tc>
                <a:tc>
                  <a:txBody>
                    <a:bodyPr/>
                    <a:lstStyle/>
                    <a:p>
                      <a:r>
                        <a:rPr lang="en-US" sz="1400" smtClean="0"/>
                        <a:t>Weighted</a:t>
                      </a:r>
                      <a:r>
                        <a:rPr lang="en-US" sz="1400" baseline="0" smtClean="0"/>
                        <a:t> sum</a:t>
                      </a:r>
                      <a:endParaRPr lang="en-US" sz="1400"/>
                    </a:p>
                  </a:txBody>
                  <a:tcPr marL="68580" marR="68580" marT="34290" marB="34290"/>
                </a:tc>
                <a:tc>
                  <a:txBody>
                    <a:bodyPr/>
                    <a:lstStyle/>
                    <a:p>
                      <a:r>
                        <a:rPr lang="en-US" sz="1400" smtClean="0"/>
                        <a:t>Output </a:t>
                      </a:r>
                      <a:endParaRPr lang="en-US" sz="1400"/>
                    </a:p>
                  </a:txBody>
                  <a:tcPr marL="68580" marR="68580" marT="34290" marB="34290"/>
                </a:tc>
              </a:tr>
              <a:tr h="278130">
                <a:tc>
                  <a:txBody>
                    <a:bodyPr/>
                    <a:lstStyle/>
                    <a:p>
                      <a:r>
                        <a:rPr lang="en-US" sz="1400" smtClean="0"/>
                        <a:t>00</a:t>
                      </a:r>
                      <a:endParaRPr lang="en-US" sz="1400"/>
                    </a:p>
                  </a:txBody>
                  <a:tcPr marL="68580" marR="68580" marT="34290" marB="34290"/>
                </a:tc>
                <a:tc>
                  <a:txBody>
                    <a:bodyPr/>
                    <a:lstStyle/>
                    <a:p>
                      <a:r>
                        <a:rPr lang="en-US" sz="1400" smtClean="0"/>
                        <a:t>-2*0 + -2*0</a:t>
                      </a:r>
                      <a:r>
                        <a:rPr lang="en-US" sz="1400" baseline="0" smtClean="0"/>
                        <a:t> +3 = 3</a:t>
                      </a:r>
                      <a:endParaRPr lang="en-US" sz="1400"/>
                    </a:p>
                  </a:txBody>
                  <a:tcPr marL="68580" marR="68580" marT="34290" marB="34290"/>
                </a:tc>
                <a:tc>
                  <a:txBody>
                    <a:bodyPr/>
                    <a:lstStyle/>
                    <a:p>
                      <a:r>
                        <a:rPr lang="en-US" sz="1400" smtClean="0"/>
                        <a:t>1</a:t>
                      </a:r>
                      <a:endParaRPr lang="en-US" sz="1400"/>
                    </a:p>
                  </a:txBody>
                  <a:tcPr marL="68580" marR="68580" marT="34290" marB="34290"/>
                </a:tc>
              </a:tr>
              <a:tr h="278130">
                <a:tc>
                  <a:txBody>
                    <a:bodyPr/>
                    <a:lstStyle/>
                    <a:p>
                      <a:r>
                        <a:rPr lang="en-US" sz="1400" smtClean="0"/>
                        <a:t>10 or 01</a:t>
                      </a:r>
                      <a:endParaRPr lang="en-US" sz="1400"/>
                    </a:p>
                  </a:txBody>
                  <a:tcPr marL="68580" marR="68580" marT="34290" marB="34290"/>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400" smtClean="0"/>
                        <a:t>-2*1 + -2*0</a:t>
                      </a:r>
                      <a:r>
                        <a:rPr lang="en-US" sz="1400" baseline="0" smtClean="0"/>
                        <a:t> +3 = 1</a:t>
                      </a:r>
                      <a:endParaRPr lang="en-US" sz="1400" smtClean="0"/>
                    </a:p>
                  </a:txBody>
                  <a:tcPr marL="68580" marR="68580" marT="34290" marB="34290"/>
                </a:tc>
                <a:tc>
                  <a:txBody>
                    <a:bodyPr/>
                    <a:lstStyle/>
                    <a:p>
                      <a:r>
                        <a:rPr lang="en-US" sz="1400" smtClean="0"/>
                        <a:t>1</a:t>
                      </a:r>
                      <a:endParaRPr lang="en-US" sz="1400"/>
                    </a:p>
                  </a:txBody>
                  <a:tcPr marL="68580" marR="68580" marT="34290" marB="34290"/>
                </a:tc>
              </a:tr>
              <a:tr h="278130">
                <a:tc>
                  <a:txBody>
                    <a:bodyPr/>
                    <a:lstStyle/>
                    <a:p>
                      <a:r>
                        <a:rPr lang="en-US" sz="1400" smtClean="0"/>
                        <a:t>11</a:t>
                      </a:r>
                      <a:endParaRPr lang="en-US" sz="1400"/>
                    </a:p>
                  </a:txBody>
                  <a:tcPr marL="68580" marR="68580" marT="34290" marB="34290"/>
                </a:tc>
                <a:tc>
                  <a:txBody>
                    <a:bodyPr/>
                    <a:lstStyle/>
                    <a:p>
                      <a:r>
                        <a:rPr lang="en-US" sz="1400" smtClean="0"/>
                        <a:t>-2*1 + -2*1</a:t>
                      </a:r>
                      <a:r>
                        <a:rPr lang="en-US" sz="1400" baseline="0" smtClean="0"/>
                        <a:t> +3 = -1</a:t>
                      </a:r>
                      <a:endParaRPr lang="en-US" sz="1400"/>
                    </a:p>
                  </a:txBody>
                  <a:tcPr marL="68580" marR="68580" marT="34290" marB="34290"/>
                </a:tc>
                <a:tc>
                  <a:txBody>
                    <a:bodyPr/>
                    <a:lstStyle/>
                    <a:p>
                      <a:r>
                        <a:rPr lang="en-US" sz="1400" smtClean="0"/>
                        <a:t>0</a:t>
                      </a:r>
                      <a:endParaRPr lang="en-US" sz="1400"/>
                    </a:p>
                  </a:txBody>
                  <a:tcPr marL="68580" marR="68580" marT="34290" marB="34290"/>
                </a:tc>
              </a:tr>
            </a:tbl>
          </a:graphicData>
        </a:graphic>
      </p:graphicFrame>
      <p:sp>
        <p:nvSpPr>
          <p:cNvPr id="6" name="TextBox 5"/>
          <p:cNvSpPr txBox="1"/>
          <p:nvPr/>
        </p:nvSpPr>
        <p:spPr>
          <a:xfrm>
            <a:off x="1066071" y="4730003"/>
            <a:ext cx="729943" cy="300082"/>
          </a:xfrm>
          <a:prstGeom prst="rect">
            <a:avLst/>
          </a:prstGeom>
          <a:noFill/>
        </p:spPr>
        <p:txBody>
          <a:bodyPr wrap="none" rtlCol="0">
            <a:spAutoFit/>
          </a:bodyPr>
          <a:lstStyle/>
          <a:p>
            <a:r>
              <a:rPr lang="en-US" sz="1350"/>
              <a:t>weights</a:t>
            </a:r>
          </a:p>
        </p:txBody>
      </p:sp>
      <p:sp>
        <p:nvSpPr>
          <p:cNvPr id="7" name="TextBox 6"/>
          <p:cNvSpPr txBox="1"/>
          <p:nvPr/>
        </p:nvSpPr>
        <p:spPr>
          <a:xfrm>
            <a:off x="2228850" y="4743450"/>
            <a:ext cx="466794" cy="300082"/>
          </a:xfrm>
          <a:prstGeom prst="rect">
            <a:avLst/>
          </a:prstGeom>
          <a:noFill/>
        </p:spPr>
        <p:txBody>
          <a:bodyPr wrap="none" rtlCol="0">
            <a:spAutoFit/>
          </a:bodyPr>
          <a:lstStyle/>
          <a:p>
            <a:r>
              <a:rPr lang="en-US" sz="1350"/>
              <a:t>bias</a:t>
            </a:r>
          </a:p>
        </p:txBody>
      </p:sp>
    </p:spTree>
    <p:extLst>
      <p:ext uri="{BB962C8B-B14F-4D97-AF65-F5344CB8AC3E}">
        <p14:creationId xmlns:p14="http://schemas.microsoft.com/office/powerpoint/2010/main" val="1016237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Logical functions</a:t>
            </a:r>
            <a:endParaRPr lang="en-US"/>
          </a:p>
        </p:txBody>
      </p:sp>
      <p:sp>
        <p:nvSpPr>
          <p:cNvPr id="3" name="Content Placeholder 2"/>
          <p:cNvSpPr>
            <a:spLocks noGrp="1"/>
          </p:cNvSpPr>
          <p:nvPr>
            <p:ph idx="1"/>
          </p:nvPr>
        </p:nvSpPr>
        <p:spPr/>
        <p:txBody>
          <a:bodyPr/>
          <a:lstStyle/>
          <a:p>
            <a:r>
              <a:rPr lang="en-US"/>
              <a:t>N</a:t>
            </a:r>
            <a:r>
              <a:rPr lang="en-US" smtClean="0"/>
              <a:t>etworks </a:t>
            </a:r>
            <a:r>
              <a:rPr lang="en-US"/>
              <a:t>of </a:t>
            </a:r>
            <a:r>
              <a:rPr lang="en-US" err="1"/>
              <a:t>perceptrons</a:t>
            </a:r>
            <a:r>
              <a:rPr lang="en-US"/>
              <a:t> to compute </a:t>
            </a:r>
            <a:r>
              <a:rPr lang="en-US" i="1"/>
              <a:t>any</a:t>
            </a:r>
            <a:r>
              <a:rPr lang="en-US"/>
              <a:t> logical </a:t>
            </a:r>
            <a:r>
              <a:rPr lang="en-US" smtClean="0"/>
              <a:t>function</a:t>
            </a:r>
          </a:p>
          <a:p>
            <a:r>
              <a:rPr lang="en-US"/>
              <a:t>W</a:t>
            </a:r>
            <a:r>
              <a:rPr lang="en-US" smtClean="0"/>
              <a:t>e </a:t>
            </a:r>
            <a:r>
              <a:rPr lang="en-US"/>
              <a:t>can build any computation up out of NAND </a:t>
            </a:r>
            <a:r>
              <a:rPr lang="en-US" smtClean="0"/>
              <a:t>gates.  </a:t>
            </a:r>
          </a:p>
          <a:p>
            <a:r>
              <a:rPr lang="en-US" smtClean="0"/>
              <a:t>For example, a circuit which adds two bits x</a:t>
            </a:r>
            <a:r>
              <a:rPr lang="en-US" baseline="-25000" smtClean="0"/>
              <a:t>1</a:t>
            </a:r>
            <a:r>
              <a:rPr lang="en-US" smtClean="0"/>
              <a:t> and x</a:t>
            </a:r>
            <a:r>
              <a:rPr lang="en-US" baseline="-25000" smtClean="0"/>
              <a:t>2</a:t>
            </a:r>
            <a:endParaRPr lang="en-US"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 of </a:t>
            </a:r>
            <a:r>
              <a:rPr lang="en-US" err="1"/>
              <a:t>P</a:t>
            </a:r>
            <a:r>
              <a:rPr lang="en-US" err="1" smtClean="0"/>
              <a:t>erceptrons</a:t>
            </a:r>
            <a:endParaRPr lang="en-US"/>
          </a:p>
        </p:txBody>
      </p:sp>
      <p:sp>
        <p:nvSpPr>
          <p:cNvPr id="3" name="Content Placeholder 2"/>
          <p:cNvSpPr>
            <a:spLocks noGrp="1"/>
          </p:cNvSpPr>
          <p:nvPr>
            <p:ph idx="1"/>
          </p:nvPr>
        </p:nvSpPr>
        <p:spPr/>
        <p:txBody>
          <a:bodyPr/>
          <a:lstStyle/>
          <a:p>
            <a:r>
              <a:rPr lang="en-US" smtClean="0"/>
              <a:t>Networks of </a:t>
            </a:r>
            <a:r>
              <a:rPr lang="en-US" err="1" smtClean="0"/>
              <a:t>Perceptrons</a:t>
            </a:r>
            <a:r>
              <a:rPr lang="en-US" smtClean="0"/>
              <a:t> </a:t>
            </a:r>
            <a:r>
              <a:rPr lang="en-US"/>
              <a:t>are </a:t>
            </a:r>
            <a:r>
              <a:rPr lang="en-US" smtClean="0"/>
              <a:t>universal </a:t>
            </a:r>
            <a:r>
              <a:rPr lang="en-US"/>
              <a:t>for </a:t>
            </a:r>
            <a:r>
              <a:rPr lang="en-US" smtClean="0"/>
              <a:t>computation, like </a:t>
            </a:r>
            <a:r>
              <a:rPr lang="en-US"/>
              <a:t>NAND </a:t>
            </a:r>
            <a:r>
              <a:rPr lang="en-US" smtClean="0"/>
              <a:t>gates</a:t>
            </a:r>
          </a:p>
          <a:p>
            <a:r>
              <a:rPr lang="en-US" err="1"/>
              <a:t>P</a:t>
            </a:r>
            <a:r>
              <a:rPr lang="en-US" err="1" smtClean="0"/>
              <a:t>erceptrons</a:t>
            </a:r>
            <a:r>
              <a:rPr lang="en-US" smtClean="0"/>
              <a:t> </a:t>
            </a:r>
            <a:r>
              <a:rPr lang="en-US"/>
              <a:t>can be as powerful as any other computing </a:t>
            </a:r>
            <a:r>
              <a:rPr lang="en-US" smtClean="0"/>
              <a:t>device!</a:t>
            </a:r>
          </a:p>
          <a:p>
            <a:endParaRPr lang="en-US"/>
          </a:p>
          <a:p>
            <a:r>
              <a:rPr lang="en-US"/>
              <a:t>W</a:t>
            </a:r>
            <a:r>
              <a:rPr lang="en-US" smtClean="0"/>
              <a:t>e </a:t>
            </a:r>
            <a:r>
              <a:rPr lang="en-US"/>
              <a:t>can devise </a:t>
            </a:r>
            <a:r>
              <a:rPr lang="en-US" i="1"/>
              <a:t>learning algorithms</a:t>
            </a:r>
            <a:r>
              <a:rPr lang="en-US"/>
              <a:t> </a:t>
            </a:r>
            <a:r>
              <a:rPr lang="en-US" smtClean="0"/>
              <a:t>to automatically </a:t>
            </a:r>
            <a:r>
              <a:rPr lang="en-US"/>
              <a:t>tune the weights and biases of a network of artificial </a:t>
            </a:r>
            <a:r>
              <a:rPr lang="en-US" smtClean="0"/>
              <a:t>neurons</a:t>
            </a:r>
          </a:p>
          <a:p>
            <a:r>
              <a:rPr lang="en-US" smtClean="0"/>
              <a:t>Instead of laying </a:t>
            </a:r>
            <a:r>
              <a:rPr lang="en-US"/>
              <a:t>out a circuit of NAND and other gates, </a:t>
            </a:r>
            <a:r>
              <a:rPr lang="en-US" smtClean="0"/>
              <a:t>neural </a:t>
            </a:r>
            <a:r>
              <a:rPr lang="en-US"/>
              <a:t>networks can simply learn to solve problems</a:t>
            </a:r>
            <a:endParaRPr lang="en-US" smtClean="0"/>
          </a:p>
        </p:txBody>
      </p:sp>
    </p:spTree>
    <p:extLst>
      <p:ext uri="{BB962C8B-B14F-4D97-AF65-F5344CB8AC3E}">
        <p14:creationId xmlns:p14="http://schemas.microsoft.com/office/powerpoint/2010/main" val="72720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endParaRPr lang="en-US"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smtClean="0"/>
              <a:t>Problem: a small change in </a:t>
            </a:r>
            <a:r>
              <a:rPr lang="en-US"/>
              <a:t>the weights or bias of any single perceptron in the network </a:t>
            </a:r>
            <a:r>
              <a:rPr lang="en-US" smtClean="0"/>
              <a:t>can causes </a:t>
            </a:r>
            <a:r>
              <a:rPr lang="en-US"/>
              <a:t>the </a:t>
            </a:r>
            <a:r>
              <a:rPr lang="en-US" smtClean="0"/>
              <a:t>output to </a:t>
            </a:r>
            <a:r>
              <a:rPr lang="en-US"/>
              <a:t>completely </a:t>
            </a:r>
            <a:r>
              <a:rPr lang="en-US" smtClean="0"/>
              <a:t>flip </a:t>
            </a:r>
            <a:r>
              <a:rPr lang="en-US"/>
              <a:t>from </a:t>
            </a:r>
            <a:r>
              <a:rPr lang="en-US" smtClean="0"/>
              <a:t>0</a:t>
            </a:r>
            <a:r>
              <a:rPr lang="en-US"/>
              <a:t> to </a:t>
            </a:r>
            <a:r>
              <a:rPr lang="en-US" smtClean="0"/>
              <a:t>1.</a:t>
            </a:r>
          </a:p>
          <a:p>
            <a:r>
              <a:rPr lang="en-US" smtClean="0"/>
              <a:t>Solution: sigmoid neuron</a:t>
            </a:r>
            <a:endParaRPr lang="en-US"/>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Perceptron</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Sigmoid neuron</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Smoothness is crucial</a:t>
            </a:r>
            <a:endParaRPr lang="en-US"/>
          </a:p>
        </p:txBody>
      </p:sp>
      <p:sp>
        <p:nvSpPr>
          <p:cNvPr id="3" name="Content Placeholder 2"/>
          <p:cNvSpPr>
            <a:spLocks noGrp="1"/>
          </p:cNvSpPr>
          <p:nvPr>
            <p:ph idx="1"/>
          </p:nvPr>
        </p:nvSpPr>
        <p:spPr/>
        <p:txBody>
          <a:bodyPr/>
          <a:lstStyle/>
          <a:p>
            <a:r>
              <a:rPr lang="en-US"/>
              <a:t>S</a:t>
            </a:r>
            <a:r>
              <a:rPr lang="en-US" smtClean="0"/>
              <a:t>moothness </a:t>
            </a:r>
            <a:r>
              <a:rPr lang="en-US"/>
              <a:t>of </a:t>
            </a:r>
            <a:r>
              <a:rPr lang="en-US" err="1" smtClean="0"/>
              <a:t>σ</a:t>
            </a:r>
            <a:r>
              <a:rPr lang="en-US"/>
              <a:t> means that small </a:t>
            </a:r>
            <a:r>
              <a:rPr lang="en-US" smtClean="0"/>
              <a:t>changes</a:t>
            </a:r>
            <a:r>
              <a:rPr lang="en-US"/>
              <a:t> in the </a:t>
            </a:r>
            <a:r>
              <a:rPr lang="en-US" smtClean="0"/>
              <a:t>weights </a:t>
            </a:r>
            <a:r>
              <a:rPr lang="en-US" i="1" err="1" smtClean="0"/>
              <a:t>w</a:t>
            </a:r>
            <a:r>
              <a:rPr lang="en-US" i="1" baseline="-25000" err="1" smtClean="0"/>
              <a:t>j</a:t>
            </a:r>
            <a:r>
              <a:rPr lang="en-US" smtClean="0"/>
              <a:t> and</a:t>
            </a:r>
            <a:r>
              <a:rPr lang="en-US"/>
              <a:t> </a:t>
            </a:r>
            <a:r>
              <a:rPr lang="en-US" smtClean="0"/>
              <a:t>in </a:t>
            </a:r>
            <a:r>
              <a:rPr lang="en-US"/>
              <a:t>the </a:t>
            </a:r>
            <a:r>
              <a:rPr lang="en-US" smtClean="0"/>
              <a:t>bias </a:t>
            </a:r>
            <a:r>
              <a:rPr lang="en-US" i="1" smtClean="0"/>
              <a:t>b</a:t>
            </a:r>
            <a:r>
              <a:rPr lang="en-US" smtClean="0"/>
              <a:t> will </a:t>
            </a:r>
            <a:r>
              <a:rPr lang="en-US"/>
              <a:t>produce a small change </a:t>
            </a:r>
            <a:r>
              <a:rPr lang="en-US" smtClean="0"/>
              <a:t>the output </a:t>
            </a:r>
            <a:r>
              <a:rPr lang="en-US"/>
              <a:t>from the </a:t>
            </a:r>
            <a:r>
              <a:rPr lang="en-US" smtClean="0"/>
              <a:t>neuron</a:t>
            </a:r>
          </a:p>
          <a:p>
            <a:endParaRPr lang="en-US"/>
          </a:p>
          <a:p>
            <a:endParaRPr lang="en-US" smtClean="0"/>
          </a:p>
          <a:p>
            <a:endParaRPr lang="en-US"/>
          </a:p>
          <a:p>
            <a:r>
              <a:rPr lang="en-US" err="1" smtClean="0"/>
              <a:t>Δoutput</a:t>
            </a:r>
            <a:r>
              <a:rPr lang="en-US"/>
              <a:t> is a </a:t>
            </a:r>
            <a:r>
              <a:rPr lang="en-US" i="1"/>
              <a:t>linear </a:t>
            </a:r>
            <a:r>
              <a:rPr lang="en-US" i="1" smtClean="0"/>
              <a:t>function </a:t>
            </a:r>
            <a:r>
              <a:rPr lang="en-US" smtClean="0"/>
              <a:t>of </a:t>
            </a:r>
            <a:r>
              <a:rPr lang="en-US"/>
              <a:t>the changes </a:t>
            </a:r>
            <a:r>
              <a:rPr lang="en-US" err="1" smtClean="0"/>
              <a:t>Δwj</a:t>
            </a:r>
            <a:r>
              <a:rPr lang="en-US"/>
              <a:t> and </a:t>
            </a:r>
            <a:r>
              <a:rPr lang="en-US" err="1" smtClean="0"/>
              <a:t>Δb</a:t>
            </a:r>
            <a:endParaRPr lang="en-US" smtClean="0"/>
          </a:p>
          <a:p>
            <a:r>
              <a:rPr lang="en-US"/>
              <a:t>This </a:t>
            </a:r>
            <a:r>
              <a:rPr lang="en-US" smtClean="0"/>
              <a:t>makes </a:t>
            </a:r>
            <a:r>
              <a:rPr lang="en-US"/>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 A brain-inspired metaphor</a:t>
            </a:r>
            <a:endParaRPr lang="en-US"/>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single neuron</a:t>
            </a:r>
            <a:endParaRPr lang="en-US"/>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a:t>
            </a:r>
            <a:endParaRPr lang="en-US"/>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err="1" smtClean="0"/>
              <a:t>Perceptrons</a:t>
            </a:r>
            <a:r>
              <a:rPr lang="en-US" smtClean="0"/>
              <a:t> were developed in the 1950s and 1960s loosely inspired by the neuron. </a:t>
            </a:r>
            <a:endParaRPr lang="en-US"/>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smtClean="0"/>
              <a:t>Perceptron </a:t>
            </a:r>
            <a:r>
              <a:rPr lang="en-US"/>
              <a:t>has </a:t>
            </a:r>
            <a:r>
              <a:rPr lang="en-US" smtClean="0"/>
              <a:t>inputs</a:t>
            </a:r>
            <a:r>
              <a:rPr lang="en-US"/>
              <a:t>, x</a:t>
            </a:r>
            <a:r>
              <a:rPr lang="en-US" baseline="-25000"/>
              <a:t>1</a:t>
            </a:r>
            <a:r>
              <a:rPr lang="en-US"/>
              <a:t>,x</a:t>
            </a:r>
            <a:r>
              <a:rPr lang="en-US" baseline="-25000"/>
              <a:t>2</a:t>
            </a:r>
            <a:r>
              <a:rPr lang="en-US" smtClean="0"/>
              <a:t>, .. </a:t>
            </a:r>
            <a:r>
              <a:rPr lang="en-US" err="1" smtClean="0"/>
              <a:t>x</a:t>
            </a:r>
            <a:r>
              <a:rPr lang="en-US" baseline="-25000" err="1" smtClean="0"/>
              <a:t>N</a:t>
            </a:r>
            <a:r>
              <a:rPr lang="en-US" smtClean="0"/>
              <a:t>, and weights w</a:t>
            </a:r>
            <a:r>
              <a:rPr lang="en-US" baseline="-25000" smtClean="0"/>
              <a:t>1</a:t>
            </a:r>
            <a:r>
              <a:rPr lang="en-US" smtClean="0"/>
              <a:t>,w</a:t>
            </a:r>
            <a:r>
              <a:rPr lang="en-US" baseline="-25000" smtClean="0"/>
              <a:t>2</a:t>
            </a:r>
            <a:r>
              <a:rPr lang="en-US"/>
              <a:t>, .. </a:t>
            </a:r>
            <a:r>
              <a:rPr lang="en-US" err="1" smtClean="0"/>
              <a:t>w</a:t>
            </a:r>
            <a:r>
              <a:rPr lang="en-US" baseline="-25000" err="1" smtClean="0"/>
              <a:t>N</a:t>
            </a:r>
            <a:endParaRPr lang="en-US" baseline="-25000" smtClean="0"/>
          </a:p>
          <a:p>
            <a:r>
              <a:rPr lang="en-US" smtClean="0"/>
              <a:t>The perceptron outputs 0 or 1, based on the weighted sum is less than or greater than a threshold value</a:t>
            </a:r>
          </a:p>
          <a:p>
            <a:endParaRPr lang="en-US"/>
          </a:p>
          <a:p>
            <a:endParaRPr lang="en-US" smtClean="0"/>
          </a:p>
          <a:p>
            <a:endParaRPr lang="en-US"/>
          </a:p>
          <a:p>
            <a:endParaRPr lang="en-US"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a:t>
            </a:r>
            <a:r>
              <a:rPr lang="en-US" dirty="0" smtClean="0"/>
              <a:t>decision making</a:t>
            </a:r>
            <a:endParaRPr lang="en-US" dirty="0"/>
          </a:p>
        </p:txBody>
      </p:sp>
      <p:sp>
        <p:nvSpPr>
          <p:cNvPr id="3" name="Content Placeholder 2"/>
          <p:cNvSpPr>
            <a:spLocks noGrp="1"/>
          </p:cNvSpPr>
          <p:nvPr>
            <p:ph idx="1"/>
          </p:nvPr>
        </p:nvSpPr>
        <p:spPr/>
        <p:txBody>
          <a:bodyPr/>
          <a:lstStyle/>
          <a:p>
            <a:r>
              <a:rPr lang="en-US" dirty="0"/>
              <a:t>We can think about </a:t>
            </a:r>
            <a:r>
              <a:rPr lang="en-US" dirty="0" smtClean="0"/>
              <a:t>the</a:t>
            </a:r>
            <a:r>
              <a:rPr lang="en-US" dirty="0" smtClean="0"/>
              <a:t> perceptron or the</a:t>
            </a:r>
            <a:r>
              <a:rPr lang="en-US" dirty="0" smtClean="0"/>
              <a:t> sigmoid neuron as </a:t>
            </a:r>
            <a:r>
              <a:rPr lang="en-US" dirty="0"/>
              <a:t>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smtClean="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38792</TotalTime>
  <Words>1348</Words>
  <Application>Microsoft Macintosh PowerPoint</Application>
  <PresentationFormat>On-screen Show (4:3)</PresentationFormat>
  <Paragraphs>154</Paragraphs>
  <Slides>20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Calibri Light</vt:lpstr>
      <vt:lpstr>Times</vt:lpstr>
      <vt:lpstr>Wingdings</vt:lpstr>
      <vt:lpstr>Arial</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1852</cp:revision>
  <cp:lastPrinted>2019-11-19T16:52:03Z</cp:lastPrinted>
  <dcterms:created xsi:type="dcterms:W3CDTF">2009-06-12T17:14:38Z</dcterms:created>
  <dcterms:modified xsi:type="dcterms:W3CDTF">2019-11-21T14:40:43Z</dcterms:modified>
</cp:coreProperties>
</file>